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68580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24" roundtripDataSignature="AMtx7mgElzY45ZbVyCKKAibWoPsJgAEvC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61B58C2-7FE9-4F4F-8685-6E97347A7077}">
  <a:tblStyle styleId="{961B58C2-7FE9-4F4F-8685-6E97347A7077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5.xml"/><Relationship Id="rId22" Type="http://schemas.openxmlformats.org/officeDocument/2006/relationships/font" Target="fonts/Roboto-italic.fntdata"/><Relationship Id="rId10" Type="http://schemas.openxmlformats.org/officeDocument/2006/relationships/slide" Target="slides/slide4.xml"/><Relationship Id="rId21" Type="http://schemas.openxmlformats.org/officeDocument/2006/relationships/font" Target="fonts/Roboto-bold.fntdata"/><Relationship Id="rId13" Type="http://schemas.openxmlformats.org/officeDocument/2006/relationships/slide" Target="slides/slide7.xml"/><Relationship Id="rId24" Type="http://customschemas.google.com/relationships/presentationmetadata" Target="metadata"/><Relationship Id="rId12" Type="http://schemas.openxmlformats.org/officeDocument/2006/relationships/slide" Target="slides/slide6.xml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slide" Target="slides/slide13.xml"/><Relationship Id="rId6" Type="http://schemas.openxmlformats.org/officeDocument/2006/relationships/notesMaster" Target="notesMasters/notesMaster1.xml"/><Relationship Id="rId18" Type="http://schemas.openxmlformats.org/officeDocument/2006/relationships/slide" Target="slides/slide12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jpg>
</file>

<file path=ppt/media/image12.jpg>
</file>

<file path=ppt/media/image13.pn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Michelle</a:t>
            </a:r>
            <a:endParaRPr/>
          </a:p>
        </p:txBody>
      </p:sp>
      <p:sp>
        <p:nvSpPr>
          <p:cNvPr id="56" name="Google Shape;56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2099088de3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03" name="Google Shape;203;g2099088de3c_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0ea9fe8bce_1_51:notes"/>
          <p:cNvSpPr/>
          <p:nvPr>
            <p:ph idx="2" type="sldImg"/>
          </p:nvPr>
        </p:nvSpPr>
        <p:spPr>
          <a:xfrm>
            <a:off x="1371600" y="1143000"/>
            <a:ext cx="41148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0ea9fe8bce_1_5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20ea9fe8bce_1_5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20ea9fe8bce_1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Google Shape;217;g20ea9fe8bc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/>
              <a:t>Michelle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Google Shape;22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21c1759f2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Kyle</a:t>
            </a:r>
            <a:endParaRPr/>
          </a:p>
        </p:txBody>
      </p:sp>
      <p:sp>
        <p:nvSpPr>
          <p:cNvPr id="63" name="Google Shape;63;g221c1759f2c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222bb42b7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Eric</a:t>
            </a:r>
            <a:endParaRPr/>
          </a:p>
        </p:txBody>
      </p:sp>
      <p:sp>
        <p:nvSpPr>
          <p:cNvPr id="70" name="Google Shape;70;g2222bb42b7d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21c1759f2c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rPr lang="en-US"/>
              <a:t>Eric</a:t>
            </a:r>
            <a:endParaRPr/>
          </a:p>
        </p:txBody>
      </p:sp>
      <p:sp>
        <p:nvSpPr>
          <p:cNvPr id="121" name="Google Shape;121;g221c1759f2c_0_5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21c1759f2c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67" name="Google Shape;167;g221c1759f2c_0_14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2226bca0e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73" name="Google Shape;173;g22226bca0ef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22226bca0ef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g22226bca0ef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099088e14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90" name="Google Shape;190;g2099088e143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099088e143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g2099088e143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1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1"/>
          <p:cNvSpPr txBox="1"/>
          <p:nvPr>
            <p:ph idx="1" type="body"/>
          </p:nvPr>
        </p:nvSpPr>
        <p:spPr>
          <a:xfrm>
            <a:off x="457200" y="2049270"/>
            <a:ext cx="8229600" cy="40768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8" name="Google Shape;18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descr="DLCOE_logo_HWHT.png" id="21" name="Google Shape;21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0851" y="234146"/>
            <a:ext cx="2443865" cy="412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2"/>
          <p:cNvSpPr txBox="1"/>
          <p:nvPr>
            <p:ph type="ctrTitle"/>
          </p:nvPr>
        </p:nvSpPr>
        <p:spPr>
          <a:xfrm>
            <a:off x="3969582" y="2130425"/>
            <a:ext cx="4488617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rial"/>
              <a:buNone/>
              <a:defRPr b="1"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2"/>
          <p:cNvSpPr txBox="1"/>
          <p:nvPr>
            <p:ph idx="1" type="subTitle"/>
          </p:nvPr>
        </p:nvSpPr>
        <p:spPr>
          <a:xfrm>
            <a:off x="3124200" y="3886200"/>
            <a:ext cx="53339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r">
              <a:spcBef>
                <a:spcPts val="56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5" name="Google Shape;25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>
  <p:cSld name="Two Conten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3"/>
          <p:cNvSpPr txBox="1"/>
          <p:nvPr>
            <p:ph idx="1" type="body"/>
          </p:nvPr>
        </p:nvSpPr>
        <p:spPr>
          <a:xfrm>
            <a:off x="457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0" name="Google Shape;30;p13"/>
          <p:cNvSpPr txBox="1"/>
          <p:nvPr>
            <p:ph idx="2" type="body"/>
          </p:nvPr>
        </p:nvSpPr>
        <p:spPr>
          <a:xfrm>
            <a:off x="4648200" y="1975644"/>
            <a:ext cx="4038600" cy="4150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1" name="Google Shape;31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4" name="Google Shape;34;p13"/>
          <p:cNvSpPr txBox="1"/>
          <p:nvPr>
            <p:ph type="title"/>
          </p:nvPr>
        </p:nvSpPr>
        <p:spPr>
          <a:xfrm>
            <a:off x="457200" y="1049177"/>
            <a:ext cx="8229600" cy="80375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4"/>
          <p:cNvSpPr txBox="1"/>
          <p:nvPr>
            <p:ph type="title"/>
          </p:nvPr>
        </p:nvSpPr>
        <p:spPr>
          <a:xfrm>
            <a:off x="457200" y="2900649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b="1" sz="4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5"/>
          <p:cNvSpPr txBox="1"/>
          <p:nvPr>
            <p:ph type="title"/>
          </p:nvPr>
        </p:nvSpPr>
        <p:spPr>
          <a:xfrm>
            <a:off x="457200" y="1066968"/>
            <a:ext cx="3008313" cy="736881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5"/>
          <p:cNvSpPr txBox="1"/>
          <p:nvPr>
            <p:ph idx="1" type="body"/>
          </p:nvPr>
        </p:nvSpPr>
        <p:spPr>
          <a:xfrm>
            <a:off x="3575050" y="1073720"/>
            <a:ext cx="5111750" cy="505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b="1" sz="28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43" name="Google Shape;43;p15"/>
          <p:cNvSpPr txBox="1"/>
          <p:nvPr>
            <p:ph idx="2" type="body"/>
          </p:nvPr>
        </p:nvSpPr>
        <p:spPr>
          <a:xfrm>
            <a:off x="457200" y="1803850"/>
            <a:ext cx="3008313" cy="43223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44" name="Google Shape;44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6"/>
          <p:cNvSpPr txBox="1"/>
          <p:nvPr>
            <p:ph type="title"/>
          </p:nvPr>
        </p:nvSpPr>
        <p:spPr>
          <a:xfrm>
            <a:off x="457200" y="1196430"/>
            <a:ext cx="2573672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1"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6"/>
          <p:cNvSpPr/>
          <p:nvPr>
            <p:ph idx="2" type="pic"/>
          </p:nvPr>
        </p:nvSpPr>
        <p:spPr>
          <a:xfrm>
            <a:off x="3200400" y="1196430"/>
            <a:ext cx="5486400" cy="4850287"/>
          </a:xfrm>
          <a:prstGeom prst="rect">
            <a:avLst/>
          </a:prstGeom>
          <a:noFill/>
          <a:ln>
            <a:noFill/>
          </a:ln>
        </p:spPr>
      </p:sp>
      <p:sp>
        <p:nvSpPr>
          <p:cNvPr id="50" name="Google Shape;50;p16"/>
          <p:cNvSpPr txBox="1"/>
          <p:nvPr>
            <p:ph idx="1" type="body"/>
          </p:nvPr>
        </p:nvSpPr>
        <p:spPr>
          <a:xfrm>
            <a:off x="457200" y="1768043"/>
            <a:ext cx="2573672" cy="42786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1" name="Google Shape;51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0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3" name="Google Shape;13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jpg"/><Relationship Id="rId4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Relationship Id="rId4" Type="http://schemas.openxmlformats.org/officeDocument/2006/relationships/image" Target="../media/image1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"/>
          <p:cNvSpPr txBox="1"/>
          <p:nvPr>
            <p:ph type="ctrTitle"/>
          </p:nvPr>
        </p:nvSpPr>
        <p:spPr>
          <a:xfrm>
            <a:off x="1619250" y="3138400"/>
            <a:ext cx="7302600" cy="297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1111"/>
              <a:buFont typeface="Arial"/>
              <a:buNone/>
            </a:pPr>
            <a:r>
              <a:rPr lang="en-US"/>
              <a:t>Team 16: Solar Power Battery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11111"/>
              <a:buFont typeface="Arial"/>
              <a:buNone/>
            </a:pPr>
            <a:r>
              <a:rPr lang="en-US"/>
              <a:t>Bi-Weekly Update 3</a:t>
            </a:r>
            <a:br>
              <a:rPr lang="en-US"/>
            </a:br>
            <a:r>
              <a:rPr lang="en-US"/>
              <a:t>Lauren Lugo, Tarik Dawson, Clement Ong, Nathan Gil</a:t>
            </a:r>
            <a:br>
              <a:rPr lang="en-US" sz="2455"/>
            </a:br>
            <a:r>
              <a:rPr lang="en-US" sz="2455"/>
              <a:t>Sponsor: </a:t>
            </a:r>
            <a:r>
              <a:rPr lang="en-US" sz="2488"/>
              <a:t>Peng-Hao Huang</a:t>
            </a:r>
            <a:br>
              <a:rPr lang="en-US" sz="2455"/>
            </a:br>
            <a:r>
              <a:rPr lang="en-US" sz="2455"/>
              <a:t>TA: Dalton W. Cyr</a:t>
            </a:r>
            <a:br>
              <a:rPr lang="en-US" sz="2455"/>
            </a:br>
            <a:endParaRPr/>
          </a:p>
        </p:txBody>
      </p:sp>
      <p:sp>
        <p:nvSpPr>
          <p:cNvPr id="59" name="Google Shape;59;p2"/>
          <p:cNvSpPr/>
          <p:nvPr/>
        </p:nvSpPr>
        <p:spPr>
          <a:xfrm>
            <a:off x="0" y="0"/>
            <a:ext cx="6111425" cy="6111425"/>
          </a:xfrm>
          <a:prstGeom prst="diagStripe">
            <a:avLst>
              <a:gd fmla="val 28990" name="adj"/>
            </a:avLst>
          </a:pr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  <a:effectLst>
            <a:outerShdw blurRad="193675" rotWithShape="0" dir="5400000" dist="23000">
              <a:srgbClr val="000000">
                <a:alpha val="6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LCOE_logo_HWHT.png" id="60" name="Google Shape;60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44000" y="1105318"/>
            <a:ext cx="3114199" cy="525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099088de3c_1_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Website / </a:t>
            </a:r>
            <a:r>
              <a:rPr lang="en-US"/>
              <a:t>Android</a:t>
            </a:r>
            <a:r>
              <a:rPr lang="en-US"/>
              <a:t> Application 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500"/>
              <a:t>Nathan Gil</a:t>
            </a:r>
            <a:endParaRPr sz="1500"/>
          </a:p>
        </p:txBody>
      </p:sp>
      <p:graphicFrame>
        <p:nvGraphicFramePr>
          <p:cNvPr id="206" name="Google Shape;206;g2099088de3c_1_0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{961B58C2-7FE9-4F4F-8685-6E97347A7077}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last update                          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12 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N/A 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Complete connecting my own ESP32 to backend (issues w/ CMake) *works for Lauren*</a:t>
                      </a:r>
                      <a:endParaRPr sz="1800"/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Format data correctly to be organized in the backend </a:t>
                      </a:r>
                      <a:endParaRPr sz="1800"/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Show data from ESP32 -&gt; Backend -&gt; Frontend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207" name="Google Shape;207;g2099088de3c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600" y="4671426"/>
            <a:ext cx="7140823" cy="2064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20ea9fe8bce_1_51"/>
          <p:cNvSpPr txBox="1"/>
          <p:nvPr>
            <p:ph type="title"/>
          </p:nvPr>
        </p:nvSpPr>
        <p:spPr>
          <a:xfrm>
            <a:off x="3274050" y="238851"/>
            <a:ext cx="63213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Validation Plan</a:t>
            </a:r>
            <a:endParaRPr/>
          </a:p>
        </p:txBody>
      </p:sp>
      <p:pic>
        <p:nvPicPr>
          <p:cNvPr id="214" name="Google Shape;214;g20ea9fe8bce_1_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175" y="1147225"/>
            <a:ext cx="8939651" cy="48676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20ea9fe8bce_1_0"/>
          <p:cNvSpPr txBox="1"/>
          <p:nvPr>
            <p:ph type="title"/>
          </p:nvPr>
        </p:nvSpPr>
        <p:spPr>
          <a:xfrm>
            <a:off x="3293950" y="189101"/>
            <a:ext cx="6321300" cy="49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US"/>
              <a:t>Execution Plan</a:t>
            </a:r>
            <a:endParaRPr/>
          </a:p>
        </p:txBody>
      </p:sp>
      <p:pic>
        <p:nvPicPr>
          <p:cNvPr id="220" name="Google Shape;220;g20ea9fe8bce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5563" y="802026"/>
            <a:ext cx="5712868" cy="5867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9"/>
          <p:cNvSpPr txBox="1"/>
          <p:nvPr>
            <p:ph idx="1" type="body"/>
          </p:nvPr>
        </p:nvSpPr>
        <p:spPr>
          <a:xfrm>
            <a:off x="457200" y="1608545"/>
            <a:ext cx="8229600" cy="40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b="1" lang="en-US"/>
              <a:t>Thank you for your attention!</a:t>
            </a:r>
            <a:endParaRPr b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21c1759f2c_0_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Summary</a:t>
            </a:r>
            <a:endParaRPr/>
          </a:p>
        </p:txBody>
      </p:sp>
      <p:sp>
        <p:nvSpPr>
          <p:cNvPr id="66" name="Google Shape;66;g221c1759f2c_0_0"/>
          <p:cNvSpPr txBox="1"/>
          <p:nvPr/>
        </p:nvSpPr>
        <p:spPr>
          <a:xfrm>
            <a:off x="288350" y="1852875"/>
            <a:ext cx="4403100" cy="42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>
                <a:solidFill>
                  <a:schemeClr val="dk1"/>
                </a:solidFill>
              </a:rPr>
              <a:t>Problem Statement: </a:t>
            </a:r>
            <a:endParaRPr sz="2000">
              <a:solidFill>
                <a:schemeClr val="dk1"/>
              </a:solidFill>
            </a:endParaRPr>
          </a:p>
          <a:p>
            <a:pPr indent="-298450" lvl="1" marL="7429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</a:pPr>
            <a:r>
              <a:rPr lang="en-US" sz="2000">
                <a:solidFill>
                  <a:schemeClr val="dk1"/>
                </a:solidFill>
              </a:rPr>
              <a:t>Recently there has been a shift and demand in renewable energy</a:t>
            </a:r>
            <a:endParaRPr sz="2000">
              <a:solidFill>
                <a:schemeClr val="dk1"/>
              </a:solidFill>
            </a:endParaRPr>
          </a:p>
          <a:p>
            <a:pPr indent="-298450" lvl="1" marL="7429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</a:pPr>
            <a:r>
              <a:rPr lang="en-US" sz="2000">
                <a:solidFill>
                  <a:schemeClr val="dk1"/>
                </a:solidFill>
              </a:rPr>
              <a:t>Problem is it is hard to access remotely / not movable </a:t>
            </a:r>
            <a:endParaRPr sz="20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chemeClr val="dk1"/>
              </a:solidFill>
            </a:endParaRPr>
          </a:p>
          <a:p>
            <a:pPr indent="-3556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 sz="2000">
                <a:solidFill>
                  <a:schemeClr val="dk1"/>
                </a:solidFill>
              </a:rPr>
              <a:t>Solution proposal: </a:t>
            </a:r>
            <a:endParaRPr sz="2000">
              <a:solidFill>
                <a:schemeClr val="dk1"/>
              </a:solidFill>
            </a:endParaRPr>
          </a:p>
          <a:p>
            <a:pPr indent="-298450" lvl="1" marL="74295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</a:pPr>
            <a:r>
              <a:rPr lang="en-US" sz="2000">
                <a:solidFill>
                  <a:schemeClr val="dk1"/>
                </a:solidFill>
              </a:rPr>
              <a:t>Develop independent power grid </a:t>
            </a:r>
            <a:r>
              <a:rPr lang="en-US" sz="2000">
                <a:solidFill>
                  <a:schemeClr val="dk1"/>
                </a:solidFill>
              </a:rPr>
              <a:t>using a solar panel that can charge the majority of items throughout the day and night. </a:t>
            </a:r>
            <a:endParaRPr sz="2200">
              <a:solidFill>
                <a:schemeClr val="dk1"/>
              </a:solidFill>
            </a:endParaRPr>
          </a:p>
        </p:txBody>
      </p:sp>
      <p:pic>
        <p:nvPicPr>
          <p:cNvPr id="67" name="Google Shape;67;g221c1759f2c_0_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72000" y="2027675"/>
            <a:ext cx="4496700" cy="370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22bb42b7d_0_0"/>
          <p:cNvSpPr/>
          <p:nvPr/>
        </p:nvSpPr>
        <p:spPr>
          <a:xfrm>
            <a:off x="391150" y="2764350"/>
            <a:ext cx="1628100" cy="1856400"/>
          </a:xfrm>
          <a:prstGeom prst="bevel">
            <a:avLst>
              <a:gd fmla="val 12500" name="adj"/>
            </a:avLst>
          </a:prstGeom>
          <a:gradFill>
            <a:gsLst>
              <a:gs pos="0">
                <a:srgbClr val="DDDDDD"/>
              </a:gs>
              <a:gs pos="100000">
                <a:srgbClr val="91919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g2222bb42b7d_0_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Integrated System Diagram </a:t>
            </a:r>
            <a:endParaRPr/>
          </a:p>
        </p:txBody>
      </p:sp>
      <p:sp>
        <p:nvSpPr>
          <p:cNvPr id="74" name="Google Shape;74;g2222bb42b7d_0_0"/>
          <p:cNvSpPr/>
          <p:nvPr/>
        </p:nvSpPr>
        <p:spPr>
          <a:xfrm>
            <a:off x="2419350" y="2495549"/>
            <a:ext cx="3748200" cy="2235300"/>
          </a:xfrm>
          <a:prstGeom prst="roundRect">
            <a:avLst>
              <a:gd fmla="val 16667" name="adj"/>
            </a:avLst>
          </a:prstGeom>
          <a:gradFill>
            <a:gsLst>
              <a:gs pos="0">
                <a:srgbClr val="B7CE88"/>
              </a:gs>
              <a:gs pos="100000">
                <a:srgbClr val="768F45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g2222bb42b7d_0_0"/>
          <p:cNvSpPr txBox="1"/>
          <p:nvPr/>
        </p:nvSpPr>
        <p:spPr>
          <a:xfrm>
            <a:off x="662050" y="3280800"/>
            <a:ext cx="123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External Solar Panel</a:t>
            </a:r>
            <a:endParaRPr/>
          </a:p>
        </p:txBody>
      </p:sp>
      <p:sp>
        <p:nvSpPr>
          <p:cNvPr id="76" name="Google Shape;76;g2222bb42b7d_0_0"/>
          <p:cNvSpPr txBox="1"/>
          <p:nvPr/>
        </p:nvSpPr>
        <p:spPr>
          <a:xfrm>
            <a:off x="3380848" y="2053538"/>
            <a:ext cx="182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PCB Enclosure</a:t>
            </a:r>
            <a:endParaRPr/>
          </a:p>
        </p:txBody>
      </p:sp>
      <p:sp>
        <p:nvSpPr>
          <p:cNvPr id="77" name="Google Shape;77;g2222bb42b7d_0_0"/>
          <p:cNvSpPr/>
          <p:nvPr/>
        </p:nvSpPr>
        <p:spPr>
          <a:xfrm>
            <a:off x="5518050" y="4534050"/>
            <a:ext cx="316800" cy="196800"/>
          </a:xfrm>
          <a:prstGeom prst="snip2SameRect">
            <a:avLst>
              <a:gd fmla="val 16667" name="adj1"/>
              <a:gd fmla="val 0" name="adj2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g2222bb42b7d_0_0"/>
          <p:cNvSpPr/>
          <p:nvPr/>
        </p:nvSpPr>
        <p:spPr>
          <a:xfrm>
            <a:off x="6404650" y="5083475"/>
            <a:ext cx="1854300" cy="1174800"/>
          </a:xfrm>
          <a:prstGeom prst="cube">
            <a:avLst>
              <a:gd fmla="val 25000" name="adj"/>
            </a:avLst>
          </a:prstGeom>
          <a:gradFill>
            <a:gsLst>
              <a:gs pos="0">
                <a:srgbClr val="FFF6DB"/>
              </a:gs>
              <a:gs pos="100000">
                <a:srgbClr val="FAD25C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Battery</a:t>
            </a:r>
            <a:endParaRPr/>
          </a:p>
        </p:txBody>
      </p:sp>
      <p:sp>
        <p:nvSpPr>
          <p:cNvPr id="79" name="Google Shape;79;g2222bb42b7d_0_0"/>
          <p:cNvSpPr/>
          <p:nvPr/>
        </p:nvSpPr>
        <p:spPr>
          <a:xfrm rot="5400000">
            <a:off x="1945490" y="3365544"/>
            <a:ext cx="1419000" cy="446100"/>
          </a:xfrm>
          <a:prstGeom prst="snip2SameRect">
            <a:avLst>
              <a:gd fmla="val 16667" name="adj1"/>
              <a:gd fmla="val 0" name="adj2"/>
            </a:avLst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g2222bb42b7d_0_0"/>
          <p:cNvSpPr/>
          <p:nvPr/>
        </p:nvSpPr>
        <p:spPr>
          <a:xfrm rot="-9589450">
            <a:off x="4089696" y="4673239"/>
            <a:ext cx="190489" cy="139714"/>
          </a:xfrm>
          <a:prstGeom prst="blockArc">
            <a:avLst>
              <a:gd fmla="val 10800000" name="adj1"/>
              <a:gd fmla="val 0" name="adj2"/>
              <a:gd fmla="val 25000" name="adj3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g2222bb42b7d_0_0"/>
          <p:cNvSpPr/>
          <p:nvPr/>
        </p:nvSpPr>
        <p:spPr>
          <a:xfrm rot="-9591202">
            <a:off x="4028641" y="4708943"/>
            <a:ext cx="260435" cy="209661"/>
          </a:xfrm>
          <a:prstGeom prst="blockArc">
            <a:avLst>
              <a:gd fmla="val 10800000" name="adj1"/>
              <a:gd fmla="val 0" name="adj2"/>
              <a:gd fmla="val 25000" name="adj3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g2222bb42b7d_0_0"/>
          <p:cNvSpPr/>
          <p:nvPr/>
        </p:nvSpPr>
        <p:spPr>
          <a:xfrm rot="-9591175">
            <a:off x="3938176" y="4783798"/>
            <a:ext cx="349271" cy="234907"/>
          </a:xfrm>
          <a:prstGeom prst="blockArc">
            <a:avLst>
              <a:gd fmla="val 10800000" name="adj1"/>
              <a:gd fmla="val 0" name="adj2"/>
              <a:gd fmla="val 25000" name="adj3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g2222bb42b7d_0_0"/>
          <p:cNvSpPr/>
          <p:nvPr/>
        </p:nvSpPr>
        <p:spPr>
          <a:xfrm rot="-9590493">
            <a:off x="3823089" y="4846848"/>
            <a:ext cx="485756" cy="310928"/>
          </a:xfrm>
          <a:prstGeom prst="blockArc">
            <a:avLst>
              <a:gd fmla="val 10800000" name="adj1"/>
              <a:gd fmla="val 0" name="adj2"/>
              <a:gd fmla="val 25000" name="adj3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g2222bb42b7d_0_0"/>
          <p:cNvSpPr/>
          <p:nvPr/>
        </p:nvSpPr>
        <p:spPr>
          <a:xfrm>
            <a:off x="3088475" y="2849650"/>
            <a:ext cx="755700" cy="1361400"/>
          </a:xfrm>
          <a:prstGeom prst="rect">
            <a:avLst/>
          </a:prstGeom>
          <a:gradFill>
            <a:gsLst>
              <a:gs pos="0">
                <a:srgbClr val="FFFFFF"/>
              </a:gs>
              <a:gs pos="41000">
                <a:srgbClr val="D9D9D9"/>
              </a:gs>
              <a:gs pos="100000">
                <a:srgbClr val="B3B3B3"/>
              </a:gs>
            </a:gsLst>
            <a:lin ang="2700006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DC-DC</a:t>
            </a:r>
            <a:endParaRPr/>
          </a:p>
        </p:txBody>
      </p:sp>
      <p:sp>
        <p:nvSpPr>
          <p:cNvPr id="85" name="Google Shape;85;g2222bb42b7d_0_0"/>
          <p:cNvSpPr/>
          <p:nvPr/>
        </p:nvSpPr>
        <p:spPr>
          <a:xfrm>
            <a:off x="4131500" y="4275038"/>
            <a:ext cx="1352700" cy="286500"/>
          </a:xfrm>
          <a:prstGeom prst="rect">
            <a:avLst/>
          </a:prstGeom>
          <a:gradFill>
            <a:gsLst>
              <a:gs pos="0">
                <a:srgbClr val="FFFFFF"/>
              </a:gs>
              <a:gs pos="100000">
                <a:srgbClr val="B3B3B3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Microcontroller</a:t>
            </a:r>
            <a:endParaRPr/>
          </a:p>
        </p:txBody>
      </p:sp>
      <p:sp>
        <p:nvSpPr>
          <p:cNvPr id="86" name="Google Shape;86;g2222bb42b7d_0_0"/>
          <p:cNvSpPr/>
          <p:nvPr/>
        </p:nvSpPr>
        <p:spPr>
          <a:xfrm>
            <a:off x="4095475" y="2791750"/>
            <a:ext cx="1409700" cy="402300"/>
          </a:xfrm>
          <a:prstGeom prst="rect">
            <a:avLst/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DC-AC</a:t>
            </a:r>
            <a:endParaRPr/>
          </a:p>
        </p:txBody>
      </p:sp>
      <p:sp>
        <p:nvSpPr>
          <p:cNvPr id="87" name="Google Shape;87;g2222bb42b7d_0_0"/>
          <p:cNvSpPr/>
          <p:nvPr/>
        </p:nvSpPr>
        <p:spPr>
          <a:xfrm>
            <a:off x="2082800" y="3473450"/>
            <a:ext cx="285600" cy="2865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g2222bb42b7d_0_0"/>
          <p:cNvSpPr txBox="1"/>
          <p:nvPr/>
        </p:nvSpPr>
        <p:spPr>
          <a:xfrm rot="-5400000">
            <a:off x="2104200" y="3388500"/>
            <a:ext cx="1055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Input Ports</a:t>
            </a:r>
            <a:endParaRPr/>
          </a:p>
        </p:txBody>
      </p:sp>
      <p:sp>
        <p:nvSpPr>
          <p:cNvPr id="89" name="Google Shape;89;g2222bb42b7d_0_0"/>
          <p:cNvSpPr/>
          <p:nvPr/>
        </p:nvSpPr>
        <p:spPr>
          <a:xfrm rot="-5400000">
            <a:off x="5825200" y="3388950"/>
            <a:ext cx="402300" cy="287400"/>
          </a:xfrm>
          <a:prstGeom prst="snip2SameRect">
            <a:avLst>
              <a:gd fmla="val 16667" name="adj1"/>
              <a:gd fmla="val 0" name="adj2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g2222bb42b7d_0_0"/>
          <p:cNvSpPr/>
          <p:nvPr/>
        </p:nvSpPr>
        <p:spPr>
          <a:xfrm rot="-5400000">
            <a:off x="5816425" y="2849200"/>
            <a:ext cx="402300" cy="287400"/>
          </a:xfrm>
          <a:prstGeom prst="snip2SameRect">
            <a:avLst>
              <a:gd fmla="val 16667" name="adj1"/>
              <a:gd fmla="val 0" name="adj2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g2222bb42b7d_0_0"/>
          <p:cNvSpPr/>
          <p:nvPr/>
        </p:nvSpPr>
        <p:spPr>
          <a:xfrm rot="-5400000">
            <a:off x="5816375" y="3879100"/>
            <a:ext cx="402300" cy="287400"/>
          </a:xfrm>
          <a:prstGeom prst="snip2SameRect">
            <a:avLst>
              <a:gd fmla="val 16667" name="adj1"/>
              <a:gd fmla="val 0" name="adj2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g2222bb42b7d_0_0"/>
          <p:cNvSpPr txBox="1"/>
          <p:nvPr/>
        </p:nvSpPr>
        <p:spPr>
          <a:xfrm>
            <a:off x="5236938" y="4670550"/>
            <a:ext cx="879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Usb Port</a:t>
            </a:r>
            <a:endParaRPr/>
          </a:p>
        </p:txBody>
      </p:sp>
      <p:sp>
        <p:nvSpPr>
          <p:cNvPr id="93" name="Google Shape;93;g2222bb42b7d_0_0"/>
          <p:cNvSpPr/>
          <p:nvPr/>
        </p:nvSpPr>
        <p:spPr>
          <a:xfrm>
            <a:off x="2282098" y="5146975"/>
            <a:ext cx="1406400" cy="759900"/>
          </a:xfrm>
          <a:prstGeom prst="rect">
            <a:avLst/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g2222bb42b7d_0_0"/>
          <p:cNvSpPr/>
          <p:nvPr/>
        </p:nvSpPr>
        <p:spPr>
          <a:xfrm>
            <a:off x="2113225" y="5907128"/>
            <a:ext cx="1744200" cy="658800"/>
          </a:xfrm>
          <a:prstGeom prst="trapezoid">
            <a:avLst>
              <a:gd fmla="val 25000" name="adj"/>
            </a:avLst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95" name="Google Shape;95;g2222bb42b7d_0_0"/>
          <p:cNvSpPr/>
          <p:nvPr/>
        </p:nvSpPr>
        <p:spPr>
          <a:xfrm>
            <a:off x="2391174" y="5207161"/>
            <a:ext cx="1188300" cy="619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Device</a:t>
            </a:r>
            <a:endParaRPr/>
          </a:p>
        </p:txBody>
      </p:sp>
      <p:sp>
        <p:nvSpPr>
          <p:cNvPr id="96" name="Google Shape;96;g2222bb42b7d_0_0"/>
          <p:cNvSpPr/>
          <p:nvPr/>
        </p:nvSpPr>
        <p:spPr>
          <a:xfrm>
            <a:off x="2191571" y="5956093"/>
            <a:ext cx="1587300" cy="561000"/>
          </a:xfrm>
          <a:prstGeom prst="trapezoid">
            <a:avLst>
              <a:gd fmla="val 25000" name="adj"/>
            </a:avLst>
          </a:prstGeom>
          <a:solidFill>
            <a:srgbClr val="B7B7B7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7" name="Google Shape;97;g2222bb42b7d_0_0"/>
          <p:cNvCxnSpPr/>
          <p:nvPr/>
        </p:nvCxnSpPr>
        <p:spPr>
          <a:xfrm>
            <a:off x="2317257" y="6042053"/>
            <a:ext cx="1335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8" name="Google Shape;98;g2222bb42b7d_0_0"/>
          <p:cNvCxnSpPr>
            <a:stCxn id="96" idx="1"/>
            <a:endCxn id="96" idx="3"/>
          </p:cNvCxnSpPr>
          <p:nvPr/>
        </p:nvCxnSpPr>
        <p:spPr>
          <a:xfrm>
            <a:off x="2261696" y="6236593"/>
            <a:ext cx="1447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9" name="Google Shape;99;g2222bb42b7d_0_0"/>
          <p:cNvCxnSpPr/>
          <p:nvPr/>
        </p:nvCxnSpPr>
        <p:spPr>
          <a:xfrm>
            <a:off x="2278015" y="6138622"/>
            <a:ext cx="1414800" cy="1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0" name="Google Shape;100;g2222bb42b7d_0_0"/>
          <p:cNvCxnSpPr/>
          <p:nvPr/>
        </p:nvCxnSpPr>
        <p:spPr>
          <a:xfrm rot="10800000">
            <a:off x="2234084" y="6371478"/>
            <a:ext cx="1502400" cy="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Google Shape;101;g2222bb42b7d_0_0"/>
          <p:cNvCxnSpPr/>
          <p:nvPr/>
        </p:nvCxnSpPr>
        <p:spPr>
          <a:xfrm flipH="1">
            <a:off x="2579445" y="5956546"/>
            <a:ext cx="52800" cy="570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" name="Google Shape;102;g2222bb42b7d_0_0"/>
          <p:cNvCxnSpPr/>
          <p:nvPr/>
        </p:nvCxnSpPr>
        <p:spPr>
          <a:xfrm flipH="1">
            <a:off x="2350293" y="5961443"/>
            <a:ext cx="78300" cy="56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Google Shape;103;g2222bb42b7d_0_0"/>
          <p:cNvCxnSpPr>
            <a:stCxn id="96" idx="0"/>
            <a:endCxn id="96" idx="2"/>
          </p:cNvCxnSpPr>
          <p:nvPr/>
        </p:nvCxnSpPr>
        <p:spPr>
          <a:xfrm>
            <a:off x="2985221" y="5956093"/>
            <a:ext cx="0" cy="56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g2222bb42b7d_0_0"/>
          <p:cNvCxnSpPr/>
          <p:nvPr/>
        </p:nvCxnSpPr>
        <p:spPr>
          <a:xfrm flipH="1">
            <a:off x="2782912" y="5963030"/>
            <a:ext cx="12000" cy="54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g2222bb42b7d_0_0"/>
          <p:cNvCxnSpPr/>
          <p:nvPr/>
        </p:nvCxnSpPr>
        <p:spPr>
          <a:xfrm>
            <a:off x="3149350" y="5961443"/>
            <a:ext cx="26400" cy="5487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" name="Google Shape;106;g2222bb42b7d_0_0"/>
          <p:cNvCxnSpPr/>
          <p:nvPr/>
        </p:nvCxnSpPr>
        <p:spPr>
          <a:xfrm>
            <a:off x="3354443" y="5955685"/>
            <a:ext cx="41100" cy="558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g2222bb42b7d_0_0"/>
          <p:cNvCxnSpPr/>
          <p:nvPr/>
        </p:nvCxnSpPr>
        <p:spPr>
          <a:xfrm>
            <a:off x="3512658" y="5967201"/>
            <a:ext cx="61500" cy="547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g2222bb42b7d_0_0"/>
          <p:cNvSpPr txBox="1"/>
          <p:nvPr/>
        </p:nvSpPr>
        <p:spPr>
          <a:xfrm>
            <a:off x="6200300" y="2792800"/>
            <a:ext cx="113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AC Output</a:t>
            </a:r>
            <a:endParaRPr/>
          </a:p>
        </p:txBody>
      </p:sp>
      <p:sp>
        <p:nvSpPr>
          <p:cNvPr id="109" name="Google Shape;109;g2222bb42b7d_0_0"/>
          <p:cNvSpPr txBox="1"/>
          <p:nvPr/>
        </p:nvSpPr>
        <p:spPr>
          <a:xfrm>
            <a:off x="6217850" y="3332550"/>
            <a:ext cx="1130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DC Output</a:t>
            </a:r>
            <a:endParaRPr/>
          </a:p>
        </p:txBody>
      </p:sp>
      <p:sp>
        <p:nvSpPr>
          <p:cNvPr id="110" name="Google Shape;110;g2222bb42b7d_0_0"/>
          <p:cNvSpPr txBox="1"/>
          <p:nvPr/>
        </p:nvSpPr>
        <p:spPr>
          <a:xfrm>
            <a:off x="7429575" y="3822700"/>
            <a:ext cx="168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Battery connection</a:t>
            </a:r>
            <a:endParaRPr/>
          </a:p>
        </p:txBody>
      </p:sp>
      <p:sp>
        <p:nvSpPr>
          <p:cNvPr id="111" name="Google Shape;111;g2222bb42b7d_0_0"/>
          <p:cNvSpPr/>
          <p:nvPr/>
        </p:nvSpPr>
        <p:spPr>
          <a:xfrm rot="-5400000">
            <a:off x="6296100" y="3857700"/>
            <a:ext cx="1085700" cy="1181100"/>
          </a:xfrm>
          <a:prstGeom prst="leftUpArrow">
            <a:avLst/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2222bb42b7d_0_0"/>
          <p:cNvSpPr/>
          <p:nvPr/>
        </p:nvSpPr>
        <p:spPr>
          <a:xfrm>
            <a:off x="3950813" y="3405125"/>
            <a:ext cx="1825200" cy="1968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g2222bb42b7d_0_0"/>
          <p:cNvSpPr/>
          <p:nvPr/>
        </p:nvSpPr>
        <p:spPr>
          <a:xfrm>
            <a:off x="5549238" y="2849650"/>
            <a:ext cx="285600" cy="2865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g2222bb42b7d_0_0"/>
          <p:cNvSpPr/>
          <p:nvPr/>
        </p:nvSpPr>
        <p:spPr>
          <a:xfrm>
            <a:off x="5536213" y="3870900"/>
            <a:ext cx="285600" cy="2865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2222bb42b7d_0_0"/>
          <p:cNvSpPr/>
          <p:nvPr/>
        </p:nvSpPr>
        <p:spPr>
          <a:xfrm>
            <a:off x="3905525" y="3907388"/>
            <a:ext cx="158100" cy="1968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2222bb42b7d_0_0"/>
          <p:cNvSpPr/>
          <p:nvPr/>
        </p:nvSpPr>
        <p:spPr>
          <a:xfrm>
            <a:off x="3890775" y="2902850"/>
            <a:ext cx="158100" cy="1968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g2222bb42b7d_0_0"/>
          <p:cNvSpPr/>
          <p:nvPr/>
        </p:nvSpPr>
        <p:spPr>
          <a:xfrm>
            <a:off x="2906263" y="3538675"/>
            <a:ext cx="158100" cy="1968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2222bb42b7d_0_0"/>
          <p:cNvSpPr/>
          <p:nvPr/>
        </p:nvSpPr>
        <p:spPr>
          <a:xfrm>
            <a:off x="4124975" y="3867700"/>
            <a:ext cx="1352700" cy="286500"/>
          </a:xfrm>
          <a:prstGeom prst="rect">
            <a:avLst/>
          </a:prstGeom>
          <a:gradFill>
            <a:gsLst>
              <a:gs pos="0">
                <a:srgbClr val="F2F2F2"/>
              </a:gs>
              <a:gs pos="100000">
                <a:srgbClr val="A6A6A6"/>
              </a:gs>
            </a:gsLst>
            <a:path path="circle">
              <a:fillToRect b="50%" l="50%" r="50%" t="50%"/>
            </a:path>
            <a:tileRect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Battery Switch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21c1759f2c_0_51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-US"/>
              <a:t>Project Timeline </a:t>
            </a:r>
            <a:endParaRPr/>
          </a:p>
        </p:txBody>
      </p:sp>
      <p:grpSp>
        <p:nvGrpSpPr>
          <p:cNvPr id="124" name="Google Shape;124;g221c1759f2c_0_51"/>
          <p:cNvGrpSpPr/>
          <p:nvPr/>
        </p:nvGrpSpPr>
        <p:grpSpPr>
          <a:xfrm>
            <a:off x="1855883" y="2246966"/>
            <a:ext cx="1750298" cy="2819914"/>
            <a:chOff x="2283710" y="1574025"/>
            <a:chExt cx="1606073" cy="2315200"/>
          </a:xfrm>
        </p:grpSpPr>
        <p:cxnSp>
          <p:nvCxnSpPr>
            <p:cNvPr id="125" name="Google Shape;125;g221c1759f2c_0_51"/>
            <p:cNvCxnSpPr/>
            <p:nvPr/>
          </p:nvCxnSpPr>
          <p:spPr>
            <a:xfrm>
              <a:off x="3151986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6AA84F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26" name="Google Shape;126;g221c1759f2c_0_51"/>
            <p:cNvSpPr/>
            <p:nvPr/>
          </p:nvSpPr>
          <p:spPr>
            <a:xfrm flipH="1">
              <a:off x="2283710" y="2306625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6AA8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  </a:t>
              </a:r>
              <a:endParaRPr/>
            </a:p>
          </p:txBody>
        </p:sp>
        <p:sp>
          <p:nvSpPr>
            <p:cNvPr id="127" name="Google Shape;127;g221c1759f2c_0_51"/>
            <p:cNvSpPr/>
            <p:nvPr/>
          </p:nvSpPr>
          <p:spPr>
            <a:xfrm>
              <a:off x="2283883" y="2460450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3876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g221c1759f2c_0_51"/>
            <p:cNvSpPr txBox="1"/>
            <p:nvPr/>
          </p:nvSpPr>
          <p:spPr>
            <a:xfrm>
              <a:off x="2404931" y="2695025"/>
              <a:ext cx="13242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1" lang="en-US" sz="1000">
                  <a:solidFill>
                    <a:srgbClr val="38761D"/>
                  </a:solidFill>
                  <a:latin typeface="Roboto"/>
                  <a:ea typeface="Roboto"/>
                  <a:cs typeface="Roboto"/>
                  <a:sym typeface="Roboto"/>
                </a:rPr>
                <a:t>Validate Individual Subsystems</a:t>
              </a:r>
              <a:endParaRPr b="1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9" name="Google Shape;129;g221c1759f2c_0_51"/>
            <p:cNvSpPr txBox="1"/>
            <p:nvPr/>
          </p:nvSpPr>
          <p:spPr>
            <a:xfrm>
              <a:off x="2407381" y="3151825"/>
              <a:ext cx="13242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38761D"/>
                  </a:solidFill>
                  <a:latin typeface="Roboto"/>
                  <a:ea typeface="Roboto"/>
                  <a:cs typeface="Roboto"/>
                  <a:sym typeface="Roboto"/>
                </a:rPr>
                <a:t>Team will finalize and validate individual subsystems</a:t>
              </a:r>
              <a:endParaRPr sz="8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0" name="Google Shape;130;g221c1759f2c_0_51"/>
            <p:cNvSpPr txBox="1"/>
            <p:nvPr/>
          </p:nvSpPr>
          <p:spPr>
            <a:xfrm>
              <a:off x="2480351" y="1574025"/>
              <a:ext cx="7185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6AA84F"/>
                  </a:solidFill>
                  <a:latin typeface="Roboto"/>
                  <a:ea typeface="Roboto"/>
                  <a:cs typeface="Roboto"/>
                  <a:sym typeface="Roboto"/>
                </a:rPr>
                <a:t>(Complete)</a:t>
              </a:r>
              <a:endParaRPr sz="800">
                <a:solidFill>
                  <a:srgbClr val="6AA84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1" name="Google Shape;131;g221c1759f2c_0_51"/>
          <p:cNvGrpSpPr/>
          <p:nvPr/>
        </p:nvGrpSpPr>
        <p:grpSpPr>
          <a:xfrm>
            <a:off x="3474398" y="2246966"/>
            <a:ext cx="1750298" cy="2819914"/>
            <a:chOff x="3768859" y="1574025"/>
            <a:chExt cx="1606073" cy="2315200"/>
          </a:xfrm>
        </p:grpSpPr>
        <p:cxnSp>
          <p:nvCxnSpPr>
            <p:cNvPr id="132" name="Google Shape;132;g221c1759f2c_0_51"/>
            <p:cNvCxnSpPr/>
            <p:nvPr/>
          </p:nvCxnSpPr>
          <p:spPr>
            <a:xfrm>
              <a:off x="4637135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0C58D3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33" name="Google Shape;133;g221c1759f2c_0_51"/>
            <p:cNvSpPr/>
            <p:nvPr/>
          </p:nvSpPr>
          <p:spPr>
            <a:xfrm flipH="1">
              <a:off x="3768859" y="2306625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  </a:t>
              </a:r>
              <a:endParaRPr/>
            </a:p>
          </p:txBody>
        </p:sp>
        <p:sp>
          <p:nvSpPr>
            <p:cNvPr id="134" name="Google Shape;134;g221c1759f2c_0_51"/>
            <p:cNvSpPr/>
            <p:nvPr/>
          </p:nvSpPr>
          <p:spPr>
            <a:xfrm>
              <a:off x="3769032" y="2460450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0944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g221c1759f2c_0_51"/>
            <p:cNvSpPr txBox="1"/>
            <p:nvPr/>
          </p:nvSpPr>
          <p:spPr>
            <a:xfrm>
              <a:off x="3911103" y="2790475"/>
              <a:ext cx="13242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0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Integration Between Subsystems</a:t>
              </a:r>
              <a:endParaRPr b="1" sz="10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6" name="Google Shape;136;g221c1759f2c_0_51"/>
            <p:cNvSpPr txBox="1"/>
            <p:nvPr/>
          </p:nvSpPr>
          <p:spPr>
            <a:xfrm>
              <a:off x="3892441" y="3151825"/>
              <a:ext cx="13242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ESP32 and Database is undergoing integration for bi-direction communication. Sensors/switches undergoing integration between DC-DC and ESP32.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37" name="Google Shape;137;g221c1759f2c_0_51"/>
            <p:cNvSpPr txBox="1"/>
            <p:nvPr/>
          </p:nvSpPr>
          <p:spPr>
            <a:xfrm>
              <a:off x="3813725" y="1574025"/>
              <a:ext cx="8703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0C58D3"/>
                  </a:solidFill>
                  <a:latin typeface="Roboto"/>
                  <a:ea typeface="Roboto"/>
                  <a:cs typeface="Roboto"/>
                  <a:sym typeface="Roboto"/>
                </a:rPr>
                <a:t>(Ongoing)</a:t>
              </a:r>
              <a:endParaRPr sz="800">
                <a:solidFill>
                  <a:srgbClr val="0C58D3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38" name="Google Shape;138;g221c1759f2c_0_51"/>
          <p:cNvGrpSpPr/>
          <p:nvPr/>
        </p:nvGrpSpPr>
        <p:grpSpPr>
          <a:xfrm>
            <a:off x="6714298" y="2246966"/>
            <a:ext cx="1750298" cy="2819914"/>
            <a:chOff x="6741789" y="1574025"/>
            <a:chExt cx="1606073" cy="2315200"/>
          </a:xfrm>
        </p:grpSpPr>
        <p:cxnSp>
          <p:nvCxnSpPr>
            <p:cNvPr id="139" name="Google Shape;139;g221c1759f2c_0_51"/>
            <p:cNvCxnSpPr/>
            <p:nvPr/>
          </p:nvCxnSpPr>
          <p:spPr>
            <a:xfrm>
              <a:off x="7610066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40" name="Google Shape;140;g221c1759f2c_0_51"/>
            <p:cNvSpPr/>
            <p:nvPr/>
          </p:nvSpPr>
          <p:spPr>
            <a:xfrm flipH="1">
              <a:off x="6741789" y="2306625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  </a:t>
              </a:r>
              <a:endParaRPr/>
            </a:p>
          </p:txBody>
        </p:sp>
        <p:sp>
          <p:nvSpPr>
            <p:cNvPr id="141" name="Google Shape;141;g221c1759f2c_0_51"/>
            <p:cNvSpPr/>
            <p:nvPr/>
          </p:nvSpPr>
          <p:spPr>
            <a:xfrm>
              <a:off x="6741962" y="2460450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85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g221c1759f2c_0_51"/>
            <p:cNvSpPr txBox="1"/>
            <p:nvPr/>
          </p:nvSpPr>
          <p:spPr>
            <a:xfrm>
              <a:off x="6865689" y="2695025"/>
              <a:ext cx="13242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0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Final Demo</a:t>
              </a:r>
              <a:endParaRPr b="1" sz="10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3" name="Google Shape;143;g221c1759f2c_0_51"/>
            <p:cNvSpPr txBox="1"/>
            <p:nvPr/>
          </p:nvSpPr>
          <p:spPr>
            <a:xfrm>
              <a:off x="6868139" y="3151825"/>
              <a:ext cx="13242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Team will demo the final completed system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4" name="Google Shape;144;g221c1759f2c_0_51"/>
            <p:cNvSpPr txBox="1"/>
            <p:nvPr/>
          </p:nvSpPr>
          <p:spPr>
            <a:xfrm>
              <a:off x="6741798" y="1574025"/>
              <a:ext cx="9177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(Not Started)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45" name="Google Shape;145;g221c1759f2c_0_51"/>
          <p:cNvGrpSpPr/>
          <p:nvPr/>
        </p:nvGrpSpPr>
        <p:grpSpPr>
          <a:xfrm>
            <a:off x="234727" y="2246966"/>
            <a:ext cx="1750298" cy="2819914"/>
            <a:chOff x="796138" y="1574025"/>
            <a:chExt cx="1606073" cy="2315200"/>
          </a:xfrm>
        </p:grpSpPr>
        <p:sp>
          <p:nvSpPr>
            <p:cNvPr id="146" name="Google Shape;146;g221c1759f2c_0_51"/>
            <p:cNvSpPr txBox="1"/>
            <p:nvPr/>
          </p:nvSpPr>
          <p:spPr>
            <a:xfrm>
              <a:off x="915823" y="2695025"/>
              <a:ext cx="13242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000">
                  <a:solidFill>
                    <a:srgbClr val="38761D"/>
                  </a:solidFill>
                  <a:latin typeface="Roboto"/>
                  <a:ea typeface="Roboto"/>
                  <a:cs typeface="Roboto"/>
                  <a:sym typeface="Roboto"/>
                </a:rPr>
                <a:t>Finalize Subsystems </a:t>
              </a:r>
              <a:endParaRPr b="1" sz="10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7" name="Google Shape;147;g221c1759f2c_0_51"/>
            <p:cNvSpPr txBox="1"/>
            <p:nvPr/>
          </p:nvSpPr>
          <p:spPr>
            <a:xfrm>
              <a:off x="918274" y="3151825"/>
              <a:ext cx="13242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38761D"/>
                  </a:solidFill>
                  <a:latin typeface="Roboto"/>
                  <a:ea typeface="Roboto"/>
                  <a:cs typeface="Roboto"/>
                  <a:sym typeface="Roboto"/>
                </a:rPr>
                <a:t>Team members have finalized their designs and making finishing touches on  subsystem </a:t>
              </a:r>
              <a:endParaRPr sz="8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1600"/>
                </a:spcBef>
                <a:spcAft>
                  <a:spcPts val="1600"/>
                </a:spcAft>
                <a:buNone/>
              </a:pPr>
              <a:r>
                <a:t/>
              </a:r>
              <a:endParaRPr sz="8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48" name="Google Shape;148;g221c1759f2c_0_51"/>
            <p:cNvSpPr txBox="1"/>
            <p:nvPr/>
          </p:nvSpPr>
          <p:spPr>
            <a:xfrm>
              <a:off x="915825" y="1574025"/>
              <a:ext cx="7938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38761D"/>
                  </a:solidFill>
                  <a:latin typeface="Roboto"/>
                  <a:ea typeface="Roboto"/>
                  <a:cs typeface="Roboto"/>
                  <a:sym typeface="Roboto"/>
                </a:rPr>
                <a:t>(Complete)</a:t>
              </a:r>
              <a:endParaRPr sz="800">
                <a:solidFill>
                  <a:srgbClr val="38761D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149" name="Google Shape;149;g221c1759f2c_0_51"/>
            <p:cNvGrpSpPr/>
            <p:nvPr/>
          </p:nvGrpSpPr>
          <p:grpSpPr>
            <a:xfrm>
              <a:off x="796138" y="1695421"/>
              <a:ext cx="1606073" cy="908429"/>
              <a:chOff x="796138" y="1695421"/>
              <a:chExt cx="1606073" cy="908429"/>
            </a:xfrm>
          </p:grpSpPr>
          <p:sp>
            <p:nvSpPr>
              <p:cNvPr id="150" name="Google Shape;150;g221c1759f2c_0_51"/>
              <p:cNvSpPr/>
              <p:nvPr/>
            </p:nvSpPr>
            <p:spPr>
              <a:xfrm flipH="1">
                <a:off x="796138" y="2306625"/>
                <a:ext cx="1605900" cy="143400"/>
              </a:xfrm>
              <a:prstGeom prst="parallelogram">
                <a:avLst>
                  <a:gd fmla="val 96952" name="adj"/>
                </a:avLst>
              </a:prstGeom>
              <a:solidFill>
                <a:srgbClr val="6AA84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/>
                  <a:t>  </a:t>
                </a:r>
                <a:endParaRPr/>
              </a:p>
            </p:txBody>
          </p:sp>
          <p:sp>
            <p:nvSpPr>
              <p:cNvPr id="151" name="Google Shape;151;g221c1759f2c_0_51"/>
              <p:cNvSpPr/>
              <p:nvPr/>
            </p:nvSpPr>
            <p:spPr>
              <a:xfrm>
                <a:off x="796311" y="2460450"/>
                <a:ext cx="1605900" cy="143400"/>
              </a:xfrm>
              <a:prstGeom prst="parallelogram">
                <a:avLst>
                  <a:gd fmla="val 96952" name="adj"/>
                </a:avLst>
              </a:prstGeom>
              <a:solidFill>
                <a:srgbClr val="38761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152" name="Google Shape;152;g221c1759f2c_0_51"/>
              <p:cNvCxnSpPr/>
              <p:nvPr/>
            </p:nvCxnSpPr>
            <p:spPr>
              <a:xfrm>
                <a:off x="1664415" y="1695421"/>
                <a:ext cx="718500" cy="741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38761D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</p:grpSp>
      </p:grpSp>
      <p:grpSp>
        <p:nvGrpSpPr>
          <p:cNvPr id="153" name="Google Shape;153;g221c1759f2c_0_51"/>
          <p:cNvGrpSpPr/>
          <p:nvPr/>
        </p:nvGrpSpPr>
        <p:grpSpPr>
          <a:xfrm>
            <a:off x="5095782" y="2246966"/>
            <a:ext cx="1750298" cy="2819914"/>
            <a:chOff x="5256641" y="1574025"/>
            <a:chExt cx="1606073" cy="2315200"/>
          </a:xfrm>
        </p:grpSpPr>
        <p:cxnSp>
          <p:nvCxnSpPr>
            <p:cNvPr id="154" name="Google Shape;154;g221c1759f2c_0_51"/>
            <p:cNvCxnSpPr/>
            <p:nvPr/>
          </p:nvCxnSpPr>
          <p:spPr>
            <a:xfrm>
              <a:off x="6124917" y="1695421"/>
              <a:ext cx="718500" cy="741900"/>
            </a:xfrm>
            <a:prstGeom prst="straightConnector1">
              <a:avLst/>
            </a:prstGeom>
            <a:noFill/>
            <a:ln cap="flat" cmpd="sng" w="9525">
              <a:solidFill>
                <a:srgbClr val="C2C2C2"/>
              </a:solidFill>
              <a:prstDash val="solid"/>
              <a:round/>
              <a:headEnd len="sm" w="sm" type="none"/>
              <a:tailEnd len="sm" w="sm" type="none"/>
            </a:ln>
          </p:spPr>
        </p:cxnSp>
        <p:sp>
          <p:nvSpPr>
            <p:cNvPr id="155" name="Google Shape;155;g221c1759f2c_0_51"/>
            <p:cNvSpPr/>
            <p:nvPr/>
          </p:nvSpPr>
          <p:spPr>
            <a:xfrm flipH="1">
              <a:off x="5256641" y="2306625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C2C2C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/>
                <a:t>  </a:t>
              </a:r>
              <a:endParaRPr/>
            </a:p>
          </p:txBody>
        </p:sp>
        <p:sp>
          <p:nvSpPr>
            <p:cNvPr id="156" name="Google Shape;156;g221c1759f2c_0_51"/>
            <p:cNvSpPr/>
            <p:nvPr/>
          </p:nvSpPr>
          <p:spPr>
            <a:xfrm>
              <a:off x="5256813" y="2460450"/>
              <a:ext cx="1605900" cy="143400"/>
            </a:xfrm>
            <a:prstGeom prst="parallelogram">
              <a:avLst>
                <a:gd fmla="val 96952" name="adj"/>
              </a:avLst>
            </a:prstGeom>
            <a:solidFill>
              <a:srgbClr val="85858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g221c1759f2c_0_51"/>
            <p:cNvSpPr txBox="1"/>
            <p:nvPr/>
          </p:nvSpPr>
          <p:spPr>
            <a:xfrm>
              <a:off x="5377778" y="2695025"/>
              <a:ext cx="1324200" cy="446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b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0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Validate System</a:t>
              </a:r>
              <a:endParaRPr b="1" sz="10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8" name="Google Shape;158;g221c1759f2c_0_51"/>
            <p:cNvSpPr txBox="1"/>
            <p:nvPr/>
          </p:nvSpPr>
          <p:spPr>
            <a:xfrm>
              <a:off x="5380229" y="3151825"/>
              <a:ext cx="1324200" cy="73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Team will validate entire system to ensure accuracy and functionality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59" name="Google Shape;159;g221c1759f2c_0_51"/>
            <p:cNvSpPr txBox="1"/>
            <p:nvPr/>
          </p:nvSpPr>
          <p:spPr>
            <a:xfrm>
              <a:off x="5307977" y="1574025"/>
              <a:ext cx="863700" cy="241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-US" sz="800">
                  <a:solidFill>
                    <a:srgbClr val="858585"/>
                  </a:solidFill>
                  <a:latin typeface="Roboto"/>
                  <a:ea typeface="Roboto"/>
                  <a:cs typeface="Roboto"/>
                  <a:sym typeface="Roboto"/>
                </a:rPr>
                <a:t>(Not Started)</a:t>
              </a:r>
              <a:endParaRPr sz="800">
                <a:solidFill>
                  <a:srgbClr val="858585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60" name="Google Shape;160;g221c1759f2c_0_51"/>
          <p:cNvSpPr txBox="1"/>
          <p:nvPr/>
        </p:nvSpPr>
        <p:spPr>
          <a:xfrm>
            <a:off x="451500" y="2869600"/>
            <a:ext cx="1533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Jan 18th - Feb 1st</a:t>
            </a:r>
            <a:endParaRPr sz="1100"/>
          </a:p>
        </p:txBody>
      </p:sp>
      <p:sp>
        <p:nvSpPr>
          <p:cNvPr id="161" name="Google Shape;161;g221c1759f2c_0_51"/>
          <p:cNvSpPr txBox="1"/>
          <p:nvPr/>
        </p:nvSpPr>
        <p:spPr>
          <a:xfrm>
            <a:off x="1964375" y="2869600"/>
            <a:ext cx="1533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Feb 2nd</a:t>
            </a:r>
            <a:r>
              <a:rPr lang="en-US" sz="1100"/>
              <a:t> - Feb 28th</a:t>
            </a:r>
            <a:endParaRPr sz="1100"/>
          </a:p>
        </p:txBody>
      </p:sp>
      <p:sp>
        <p:nvSpPr>
          <p:cNvPr id="162" name="Google Shape;162;g221c1759f2c_0_51"/>
          <p:cNvSpPr txBox="1"/>
          <p:nvPr/>
        </p:nvSpPr>
        <p:spPr>
          <a:xfrm>
            <a:off x="3584325" y="2869600"/>
            <a:ext cx="1533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March 1st</a:t>
            </a:r>
            <a:r>
              <a:rPr lang="en-US" sz="1100"/>
              <a:t> - April 7th</a:t>
            </a:r>
            <a:endParaRPr sz="1100"/>
          </a:p>
        </p:txBody>
      </p:sp>
      <p:sp>
        <p:nvSpPr>
          <p:cNvPr id="163" name="Google Shape;163;g221c1759f2c_0_51"/>
          <p:cNvSpPr txBox="1"/>
          <p:nvPr/>
        </p:nvSpPr>
        <p:spPr>
          <a:xfrm>
            <a:off x="5204275" y="2869600"/>
            <a:ext cx="1533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April 7th - April 21st</a:t>
            </a:r>
            <a:endParaRPr sz="1100"/>
          </a:p>
        </p:txBody>
      </p:sp>
      <p:sp>
        <p:nvSpPr>
          <p:cNvPr id="164" name="Google Shape;164;g221c1759f2c_0_51"/>
          <p:cNvSpPr txBox="1"/>
          <p:nvPr/>
        </p:nvSpPr>
        <p:spPr>
          <a:xfrm>
            <a:off x="6737575" y="2869600"/>
            <a:ext cx="15333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/>
              <a:t>April 21st</a:t>
            </a:r>
            <a:r>
              <a:rPr lang="en-US" sz="1100"/>
              <a:t> - April 28th</a:t>
            </a:r>
            <a:endParaRPr sz="1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21c1759f2c_0_141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MPPT</a:t>
            </a:r>
            <a:endParaRPr/>
          </a:p>
        </p:txBody>
      </p:sp>
      <p:graphicFrame>
        <p:nvGraphicFramePr>
          <p:cNvPr id="170" name="Google Shape;170;g221c1759f2c_0_141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{961B58C2-7FE9-4F4F-8685-6E97347A7077}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last update                         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15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/>
                        <a:t>Completed integrating sensors/switches with DC-DC Converter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Cleaning up code between Microcontroller and Database</a:t>
                      </a:r>
                      <a:endParaRPr sz="1800"/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Get Microcontroller up PCB and running 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  <a:p>
                      <a:pPr indent="-34290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Char char="●"/>
                      </a:pPr>
                      <a:r>
                        <a:rPr lang="en-US" sz="1800">
                          <a:solidFill>
                            <a:schemeClr val="dk1"/>
                          </a:solidFill>
                        </a:rPr>
                        <a:t>Validate integrated system with solar panel</a:t>
                      </a:r>
                      <a:endParaRPr sz="1800"/>
                    </a:p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2226bca0ef_0_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DC-DC Converter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500"/>
              <a:t>Tarik Dawson</a:t>
            </a:r>
            <a:endParaRPr sz="1500"/>
          </a:p>
        </p:txBody>
      </p:sp>
      <p:graphicFrame>
        <p:nvGraphicFramePr>
          <p:cNvPr id="176" name="Google Shape;176;g22226bca0ef_0_0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{961B58C2-7FE9-4F4F-8685-6E97347A7077}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last update                          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2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8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Integrated subsystem testing complete. Design refined and updated.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Switch fixed. Current Sensor problem fixed. System will now read current up to 60A.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Order updated board and parts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Hook up new board and proceed with functional system tests.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Perform</a:t>
                      </a:r>
                      <a:r>
                        <a:rPr lang="en-US" sz="1800"/>
                        <a:t> “Test to failure” on old board verify if any other problems occur at higher currents.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22226bca0ef_0_6"/>
          <p:cNvSpPr/>
          <p:nvPr/>
        </p:nvSpPr>
        <p:spPr>
          <a:xfrm>
            <a:off x="4819650" y="2190750"/>
            <a:ext cx="3289200" cy="4260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182" name="Google Shape;182;g22226bca0ef_0_6"/>
          <p:cNvSpPr txBox="1"/>
          <p:nvPr>
            <p:ph type="title"/>
          </p:nvPr>
        </p:nvSpPr>
        <p:spPr>
          <a:xfrm>
            <a:off x="609600" y="12015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DC-DC converter</a:t>
            </a:r>
            <a:endParaRPr/>
          </a:p>
        </p:txBody>
      </p:sp>
      <p:sp>
        <p:nvSpPr>
          <p:cNvPr id="183" name="Google Shape;183;g22226bca0ef_0_6"/>
          <p:cNvSpPr/>
          <p:nvPr/>
        </p:nvSpPr>
        <p:spPr>
          <a:xfrm>
            <a:off x="831850" y="2190750"/>
            <a:ext cx="3289200" cy="4260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g22226bca0ef_0_6"/>
          <p:cNvPicPr preferRelativeResize="0"/>
          <p:nvPr/>
        </p:nvPicPr>
        <p:blipFill rotWithShape="1">
          <a:blip r:embed="rId3">
            <a:alphaModFix/>
          </a:blip>
          <a:srcRect b="50127" l="0" r="0" t="10778"/>
          <a:stretch/>
        </p:blipFill>
        <p:spPr>
          <a:xfrm>
            <a:off x="5273357" y="3992100"/>
            <a:ext cx="2440794" cy="2065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g22226bca0ef_0_6"/>
          <p:cNvPicPr preferRelativeResize="0"/>
          <p:nvPr/>
        </p:nvPicPr>
        <p:blipFill rotWithShape="1">
          <a:blip r:embed="rId4">
            <a:alphaModFix/>
          </a:blip>
          <a:srcRect b="28623" l="0" r="0" t="39961"/>
          <a:stretch/>
        </p:blipFill>
        <p:spPr>
          <a:xfrm>
            <a:off x="1060450" y="3992100"/>
            <a:ext cx="2738668" cy="18626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g22226bca0ef_0_6"/>
          <p:cNvSpPr txBox="1"/>
          <p:nvPr/>
        </p:nvSpPr>
        <p:spPr>
          <a:xfrm>
            <a:off x="1060450" y="2387600"/>
            <a:ext cx="27051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Testing Results: Switch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Switch performs as expected now.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n-US">
                <a:solidFill>
                  <a:schemeClr val="dk1"/>
                </a:solidFill>
              </a:rPr>
              <a:t>Any signal from the microcontroller will control it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87" name="Google Shape;187;g22226bca0ef_0_6"/>
          <p:cNvSpPr txBox="1"/>
          <p:nvPr/>
        </p:nvSpPr>
        <p:spPr>
          <a:xfrm>
            <a:off x="5103100" y="2387600"/>
            <a:ext cx="2781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Testing Results: Current Sensors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Current Sensors work as </a:t>
            </a:r>
            <a:r>
              <a:rPr lang="en-US"/>
              <a:t>intended</a:t>
            </a:r>
            <a:r>
              <a:rPr lang="en-US"/>
              <a:t> on the DC-DC converter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/>
              <a:t>Gain is too high. A solution is in place.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099088e143_0_0"/>
          <p:cNvSpPr txBox="1"/>
          <p:nvPr>
            <p:ph type="title"/>
          </p:nvPr>
        </p:nvSpPr>
        <p:spPr>
          <a:xfrm>
            <a:off x="457200" y="10491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DC-AC Inverter</a:t>
            </a:r>
            <a:endParaRPr/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 sz="1500"/>
              <a:t>Clement Ong</a:t>
            </a:r>
            <a:endParaRPr sz="1500"/>
          </a:p>
        </p:txBody>
      </p:sp>
      <p:graphicFrame>
        <p:nvGraphicFramePr>
          <p:cNvPr id="193" name="Google Shape;193;g2099088e143_0_0"/>
          <p:cNvGraphicFramePr/>
          <p:nvPr/>
        </p:nvGraphicFramePr>
        <p:xfrm>
          <a:off x="685800" y="1952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{961B58C2-7FE9-4F4F-8685-6E97347A7077}</a:tableStyleId>
              </a:tblPr>
              <a:tblGrid>
                <a:gridCol w="3886200"/>
                <a:gridCol w="3886200"/>
              </a:tblGrid>
              <a:tr h="640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Accomplishments since last update                          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sz="1800">
                          <a:solidFill>
                            <a:srgbClr val="FF0000"/>
                          </a:solidFill>
                        </a:rPr>
                        <a:t>14</a:t>
                      </a:r>
                      <a:r>
                        <a:rPr lang="en-US" sz="1800" u="none" cap="none" strike="noStrike">
                          <a:solidFill>
                            <a:srgbClr val="FF0000"/>
                          </a:solidFill>
                        </a:rPr>
                        <a:t> hrs of effort</a:t>
                      </a:r>
                      <a:endParaRPr sz="1800" u="none" cap="none" strike="noStrike">
                        <a:solidFill>
                          <a:srgbClr val="FF0000"/>
                        </a:solidFill>
                      </a:endParaRPr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/>
                        <a:t>Ongoing progress/problems and plans until the next presentation</a:t>
                      </a:r>
                      <a:endParaRPr sz="1800" u="none" cap="none" strike="noStrike"/>
                    </a:p>
                  </a:txBody>
                  <a:tcPr marT="45750" marB="45750" marR="91450" marL="91450">
                    <a:lnL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6B8AF"/>
                    </a:solidFill>
                  </a:tcPr>
                </a:tc>
              </a:tr>
              <a:tr h="1734600"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Deadband gap successfully implemented in PWM</a:t>
                      </a:r>
                      <a:endParaRPr sz="1800"/>
                    </a:p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PCB fully soldered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-342900" lvl="0" marL="45720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SzPts val="1800"/>
                        <a:buChar char="●"/>
                      </a:pPr>
                      <a:r>
                        <a:rPr lang="en-US" sz="1800"/>
                        <a:t>Currently ongoing system testing and validation</a:t>
                      </a:r>
                      <a:endParaRPr sz="1800"/>
                    </a:p>
                  </a:txBody>
                  <a:tcPr marT="45750" marB="45750" marR="91450" marL="9145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099088e143_0_5"/>
          <p:cNvSpPr txBox="1"/>
          <p:nvPr>
            <p:ph type="title"/>
          </p:nvPr>
        </p:nvSpPr>
        <p:spPr>
          <a:xfrm>
            <a:off x="609600" y="1201577"/>
            <a:ext cx="8229600" cy="80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n-US"/>
              <a:t>DC-AC Inverter</a:t>
            </a:r>
            <a:endParaRPr/>
          </a:p>
        </p:txBody>
      </p:sp>
      <p:pic>
        <p:nvPicPr>
          <p:cNvPr id="199" name="Google Shape;199;g2099088e143_0_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7350" y="2283563"/>
            <a:ext cx="2757274" cy="367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g2099088e143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5700" y="2706801"/>
            <a:ext cx="3683624" cy="282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2013-06-18T16:37:55Z</dcterms:created>
  <dc:creator>Nowka, Kevin J.</dc:creator>
</cp:coreProperties>
</file>